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91" r:id="rId3"/>
    <p:sldId id="334" r:id="rId4"/>
    <p:sldId id="336" r:id="rId5"/>
    <p:sldId id="324" r:id="rId6"/>
    <p:sldId id="316" r:id="rId7"/>
    <p:sldId id="317" r:id="rId8"/>
    <p:sldId id="279" r:id="rId9"/>
    <p:sldId id="268" r:id="rId10"/>
    <p:sldId id="319" r:id="rId11"/>
    <p:sldId id="320" r:id="rId12"/>
    <p:sldId id="321" r:id="rId13"/>
    <p:sldId id="322" r:id="rId14"/>
    <p:sldId id="323" r:id="rId15"/>
    <p:sldId id="278" r:id="rId16"/>
    <p:sldId id="282" r:id="rId17"/>
    <p:sldId id="283" r:id="rId18"/>
  </p:sldIdLst>
  <p:sldSz cx="9144000" cy="5143500" type="screen16x9"/>
  <p:notesSz cx="6858000" cy="9144000"/>
  <p:embeddedFontLst>
    <p:embeddedFont>
      <p:font typeface="Moderustic ExtraBold" pitchFamily="2" charset="0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/>
    <p:restoredTop sz="91463"/>
  </p:normalViewPr>
  <p:slideViewPr>
    <p:cSldViewPr>
      <p:cViewPr varScale="1">
        <p:scale>
          <a:sx n="133" d="100"/>
          <a:sy n="133" d="100"/>
        </p:scale>
        <p:origin x="192" y="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k.chsu.ru/o-postuplenii/vstupitelnye-ispytaniya/vstupitelnye-ispytaniya-chgu/index.php" TargetMode="External"/><Relationship Id="rId5" Type="http://schemas.openxmlformats.org/officeDocument/2006/relationships/hyperlink" Target="http://pk.chsu.ru/o-postuplenii/vstupitelnye-ispytaniya/vstupitelnye-ispytaniya-chgu/programmy-ispytaniy.php" TargetMode="External"/><Relationship Id="rId4" Type="http://schemas.openxmlformats.org/officeDocument/2006/relationships/hyperlink" Target="http://pk.chsu.ru/o-postuplenii/vstupitelnye-ispytaniya/vstupitelnye-ispytaniya-chgu/pravila-provedeniya-vstupitelnykh-ispytaniy-chgu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k.chsu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lk.chsu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157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Курдюмов</a:t>
            </a:r>
            <a:r>
              <a:rPr lang="ru-RU" b="1" dirty="0"/>
              <a:t> Георгий Евгеньевич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33908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339502"/>
            <a:ext cx="5777865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400" b="1" dirty="0">
                <a:latin typeface="Moderustic ExtraBold" pitchFamily="2" charset="0"/>
              </a:rPr>
              <a:t>Вступительные испытания</a:t>
            </a:r>
            <a:endParaRPr lang="ru-RU" altLang="ru-RU" sz="2400" dirty="0">
              <a:latin typeface="Moderustic ExtraBold" pitchFamily="2" charset="0"/>
            </a:endParaRPr>
          </a:p>
        </p:txBody>
      </p: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10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1" name="7 Rectángulo redondeado"/>
          <p:cNvSpPr/>
          <p:nvPr/>
        </p:nvSpPr>
        <p:spPr>
          <a:xfrm>
            <a:off x="323528" y="843558"/>
            <a:ext cx="5976664" cy="720080"/>
          </a:xfrm>
          <a:prstGeom prst="roundRect">
            <a:avLst>
              <a:gd name="adj" fmla="val 214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73" tIns="17138" rIns="34276" bIns="17138" anchor="ctr"/>
          <a:lstStyle/>
          <a:p>
            <a:pPr>
              <a:defRPr/>
            </a:pPr>
            <a:r>
              <a:rPr lang="ru-RU" b="1" dirty="0"/>
              <a:t>Те, кто поступает только по ЕГЭ – этот шаг пропускают.  Дата действия ЕГЭ – 2020- 2025 г.</a:t>
            </a:r>
          </a:p>
        </p:txBody>
      </p:sp>
      <p:sp>
        <p:nvSpPr>
          <p:cNvPr id="132" name="Прямоугольник 24"/>
          <p:cNvSpPr>
            <a:spLocks noChangeArrowheads="1"/>
          </p:cNvSpPr>
          <p:nvPr/>
        </p:nvSpPr>
        <p:spPr bwMode="auto">
          <a:xfrm>
            <a:off x="2531270" y="1635646"/>
            <a:ext cx="6210965" cy="31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1" tIns="17140" rIns="34281" bIns="1714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C00000"/>
                </a:solidFill>
              </a:rPr>
              <a:t>Кто имеет право сдавать вступительные испытания:</a:t>
            </a:r>
            <a:endParaRPr lang="ru-RU" altLang="ru-RU" sz="1600" dirty="0">
              <a:solidFill>
                <a:srgbClr val="C00000"/>
              </a:solidFill>
            </a:endParaRPr>
          </a:p>
          <a:p>
            <a:r>
              <a:rPr lang="ru-RU" altLang="ru-RU" sz="1050" b="1" dirty="0">
                <a:solidFill>
                  <a:srgbClr val="C00000"/>
                </a:solidFill>
              </a:rPr>
              <a:t>1. </a:t>
            </a:r>
            <a:r>
              <a:rPr lang="ru-RU" altLang="ru-RU" sz="1050" dirty="0"/>
              <a:t>Выпускники СПО ( техникумы, лицеи, колледжи..)</a:t>
            </a:r>
          </a:p>
          <a:p>
            <a:r>
              <a:rPr lang="ru-RU" altLang="ru-RU" sz="1050" b="1" dirty="0">
                <a:solidFill>
                  <a:srgbClr val="C00000"/>
                </a:solidFill>
              </a:rPr>
              <a:t>2. </a:t>
            </a:r>
            <a:r>
              <a:rPr lang="ru-RU" altLang="ru-RU" sz="1050" dirty="0"/>
              <a:t>Абитуриенты, поступающие на направления подготовки,  где предусмотрены профессиональные и творческие испытания </a:t>
            </a:r>
          </a:p>
          <a:p>
            <a:r>
              <a:rPr lang="ru-RU" altLang="ru-RU" sz="1050" u="sng" dirty="0">
                <a:solidFill>
                  <a:srgbClr val="C00000"/>
                </a:solidFill>
              </a:rPr>
              <a:t>творческое испытание – по направлениям подготовки</a:t>
            </a:r>
            <a:r>
              <a:rPr lang="ru-RU" altLang="ru-RU" sz="1050" dirty="0">
                <a:solidFill>
                  <a:srgbClr val="C00000"/>
                </a:solidFill>
              </a:rPr>
              <a:t>: </a:t>
            </a:r>
          </a:p>
          <a:p>
            <a:r>
              <a:rPr lang="ru-RU" altLang="ru-RU" sz="1050" b="1" dirty="0"/>
              <a:t>42.03.02 Журналистика - эссе</a:t>
            </a:r>
          </a:p>
          <a:p>
            <a:r>
              <a:rPr lang="ru-RU" altLang="ru-RU" sz="1050" b="1" dirty="0"/>
              <a:t>51.03.05 Режиссура театрализованных представлений и праздников - эссе</a:t>
            </a:r>
          </a:p>
          <a:p>
            <a:r>
              <a:rPr lang="ru-RU" altLang="ru-RU" sz="1050" b="1" dirty="0"/>
              <a:t>44.03.04 Профессиональное обучение (по отраслям) (ДПИ и дизайн)</a:t>
            </a:r>
            <a:r>
              <a:rPr lang="ru-RU" altLang="ru-RU" sz="1050" dirty="0"/>
              <a:t> - </a:t>
            </a:r>
            <a:r>
              <a:rPr lang="ru-RU" altLang="ru-RU" sz="1050" b="1" dirty="0"/>
              <a:t>рисунок</a:t>
            </a:r>
          </a:p>
          <a:p>
            <a:endParaRPr lang="ru-RU" altLang="ru-RU" sz="1050" u="sng" dirty="0">
              <a:solidFill>
                <a:srgbClr val="C00000"/>
              </a:solidFill>
            </a:endParaRPr>
          </a:p>
          <a:p>
            <a:r>
              <a:rPr lang="ru-RU" altLang="ru-RU" sz="1050" u="sng" dirty="0">
                <a:solidFill>
                  <a:srgbClr val="C00000"/>
                </a:solidFill>
              </a:rPr>
              <a:t>профессиональное испытание – по направлениям подготовки: </a:t>
            </a:r>
            <a:endParaRPr lang="ru-RU" altLang="ru-RU" sz="1050" dirty="0">
              <a:solidFill>
                <a:srgbClr val="C00000"/>
              </a:solidFill>
            </a:endParaRPr>
          </a:p>
          <a:p>
            <a:r>
              <a:rPr lang="ru-RU" altLang="ru-RU" sz="1050" b="1" dirty="0"/>
              <a:t>07.03.03 Дизайн архитектурной среды – черчение + рисунок</a:t>
            </a:r>
          </a:p>
          <a:p>
            <a:r>
              <a:rPr lang="ru-RU" altLang="ru-RU" sz="1050" b="1" dirty="0"/>
              <a:t>49.03.04 Спорт </a:t>
            </a:r>
          </a:p>
          <a:p>
            <a:r>
              <a:rPr lang="ru-RU" altLang="ru-RU" sz="1050" dirty="0"/>
              <a:t>  </a:t>
            </a:r>
          </a:p>
          <a:p>
            <a:r>
              <a:rPr lang="ru-RU" altLang="ru-RU" sz="1050" b="1" dirty="0">
                <a:solidFill>
                  <a:srgbClr val="C00000"/>
                </a:solidFill>
              </a:rPr>
              <a:t>3. </a:t>
            </a:r>
            <a:r>
              <a:rPr lang="ru-RU" altLang="ru-RU" sz="1050" dirty="0"/>
              <a:t>Иностранные граждане</a:t>
            </a:r>
          </a:p>
          <a:p>
            <a:r>
              <a:rPr lang="ru-RU" altLang="ru-RU" sz="1050" b="1" dirty="0">
                <a:solidFill>
                  <a:srgbClr val="C00000"/>
                </a:solidFill>
              </a:rPr>
              <a:t>4. </a:t>
            </a:r>
            <a:r>
              <a:rPr lang="ru-RU" altLang="ru-RU" sz="1050" dirty="0"/>
              <a:t>Абитуриенты,  имеющие ОВЗ</a:t>
            </a:r>
          </a:p>
          <a:p>
            <a:r>
              <a:rPr lang="ru-RU" altLang="ru-RU" sz="1050" b="1" dirty="0">
                <a:solidFill>
                  <a:srgbClr val="C00000"/>
                </a:solidFill>
              </a:rPr>
              <a:t>5. </a:t>
            </a:r>
            <a:r>
              <a:rPr lang="ru-RU" altLang="ru-RU" sz="1050" dirty="0"/>
              <a:t>Абитуриенты, получившие документ о среднем общем образовании в иностранной организации.</a:t>
            </a:r>
          </a:p>
          <a:p>
            <a:r>
              <a:rPr lang="ru-RU" altLang="ru-RU" sz="1050" dirty="0"/>
              <a:t>Вступительные испытания проводятся в очной форме</a:t>
            </a:r>
          </a:p>
          <a:p>
            <a:r>
              <a:rPr lang="ru-RU" altLang="ru-RU" sz="1050" dirty="0"/>
              <a:t> </a:t>
            </a:r>
          </a:p>
        </p:txBody>
      </p:sp>
      <p:pic>
        <p:nvPicPr>
          <p:cNvPr id="13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583418"/>
            <a:ext cx="1943100" cy="1253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50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339502"/>
            <a:ext cx="5777865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400" b="1" dirty="0">
                <a:latin typeface="Moderustic ExtraBold" pitchFamily="2" charset="0"/>
              </a:rPr>
              <a:t>Вступительные испытания</a:t>
            </a:r>
            <a:endParaRPr lang="ru-RU" altLang="ru-RU" sz="2400" dirty="0">
              <a:latin typeface="Moderustic ExtraBold" pitchFamily="2" charset="0"/>
            </a:endParaRPr>
          </a:p>
        </p:txBody>
      </p: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11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1" name="7 Rectángulo redondeado"/>
          <p:cNvSpPr/>
          <p:nvPr/>
        </p:nvSpPr>
        <p:spPr>
          <a:xfrm>
            <a:off x="323528" y="771550"/>
            <a:ext cx="5976664" cy="720080"/>
          </a:xfrm>
          <a:prstGeom prst="roundRect">
            <a:avLst>
              <a:gd name="adj" fmla="val 214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73" tIns="17138" rIns="34276" bIns="17138" anchor="ctr"/>
          <a:lstStyle/>
          <a:p>
            <a:pPr>
              <a:defRPr/>
            </a:pPr>
            <a:r>
              <a:rPr lang="ru-RU" b="1" dirty="0"/>
              <a:t>Те, кто поступает только по ЕГЭ – этот шаг пропускают.  Дата действия ЕГЭ – 2020- 2025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658181"/>
            <a:ext cx="8691647" cy="120160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ts val="1275"/>
              </a:lnSpc>
              <a:defRPr/>
            </a:pPr>
            <a:r>
              <a:rPr lang="ru-RU" sz="1400" b="1" dirty="0">
                <a:solidFill>
                  <a:srgbClr val="0070C0"/>
                </a:solidFill>
              </a:rPr>
              <a:t>Вступительные испытания проводятся</a:t>
            </a:r>
            <a:endParaRPr lang="ru-RU" sz="600" dirty="0">
              <a:solidFill>
                <a:srgbClr val="C00000"/>
              </a:solidFill>
            </a:endParaRPr>
          </a:p>
          <a:p>
            <a:pPr>
              <a:lnSpc>
                <a:spcPts val="1275"/>
              </a:lnSpc>
              <a:defRPr/>
            </a:pPr>
            <a:r>
              <a:rPr lang="ru-RU" sz="2000" dirty="0">
                <a:solidFill>
                  <a:srgbClr val="C00000"/>
                </a:solidFill>
              </a:rPr>
              <a:t>в очной форме - в  аудиториях ЧГУ - Советский пр., д. 8</a:t>
            </a:r>
          </a:p>
          <a:p>
            <a:pPr>
              <a:lnSpc>
                <a:spcPts val="1275"/>
              </a:lnSpc>
              <a:defRPr/>
            </a:pPr>
            <a:endParaRPr lang="ru-RU" sz="1400" dirty="0">
              <a:solidFill>
                <a:srgbClr val="C00000"/>
              </a:solidFill>
            </a:endParaRPr>
          </a:p>
          <a:p>
            <a:pPr>
              <a:lnSpc>
                <a:spcPts val="1275"/>
              </a:lnSpc>
              <a:defRPr/>
            </a:pPr>
            <a:r>
              <a:rPr lang="ru-RU" sz="1400" b="1" u="sng" dirty="0"/>
              <a:t>При регистрации в очной форме на вступительные испытания необходимо иметь с собой:</a:t>
            </a:r>
            <a:endParaRPr lang="ru-RU" sz="1400" dirty="0"/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удостоверение личности (паспорт)</a:t>
            </a:r>
            <a:endParaRPr lang="ru-RU" sz="1400" dirty="0">
              <a:solidFill>
                <a:srgbClr val="C00000"/>
              </a:solidFill>
            </a:endParaRPr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r>
              <a:rPr lang="ru-RU" sz="1400" b="1" dirty="0">
                <a:solidFill>
                  <a:srgbClr val="C00000"/>
                </a:solidFill>
              </a:rPr>
              <a:t>ручку (черная или синяя паста)</a:t>
            </a:r>
            <a:endParaRPr lang="ru-RU" sz="1400" dirty="0">
              <a:solidFill>
                <a:srgbClr val="C00000"/>
              </a:solidFill>
            </a:endParaRPr>
          </a:p>
          <a:p>
            <a:pPr>
              <a:lnSpc>
                <a:spcPts val="1275"/>
              </a:lnSpc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44832"/>
            <a:ext cx="1526381" cy="11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Rectángulo"/>
          <p:cNvSpPr/>
          <p:nvPr/>
        </p:nvSpPr>
        <p:spPr bwMode="auto">
          <a:xfrm>
            <a:off x="323528" y="3089543"/>
            <a:ext cx="8223125" cy="18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0984" tIns="80984" rIns="0" bIns="0"/>
          <a:lstStyle/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С правилами проведения вступительных испытаний, которые опубликованы на сайте приемной комиссии ЧГУ. 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http://pk.chsu.ru/o-postuplenii/vstupitelnye-ispytaniya/vstupitelnye-ispytaniya-chgu/pravila-provedeniya-vstupitelnykh-ispytaniy-chgu.php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 </a:t>
            </a:r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endParaRPr lang="ru-RU" sz="1400" dirty="0"/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С демонстрационными заданиями,  по каждому необходимому для Вас предмету, которые  выложены на сайте приемной комиссии ЧГУ в разделе «Вступительные испытания»</a:t>
            </a:r>
            <a:r>
              <a:rPr lang="ru-RU" sz="1400" b="1" dirty="0"/>
              <a:t> </a:t>
            </a:r>
            <a:r>
              <a:rPr lang="ru-RU" sz="1400" dirty="0"/>
              <a:t>  </a:t>
            </a:r>
            <a:r>
              <a:rPr lang="ru-RU" sz="1400" u="sng" dirty="0">
                <a:hlinkClick r:id="rId5"/>
              </a:rPr>
              <a:t>http://pk.chsu.ru/o-postuplenii/vstupitelnye-ispytaniya/vstupitelnye-ispytaniya-chgu/programmy-ispytaniy.php</a:t>
            </a:r>
            <a:r>
              <a:rPr lang="ru-RU" sz="1400" u="sng" dirty="0"/>
              <a:t> </a:t>
            </a:r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endParaRPr lang="ru-RU" sz="1400" b="1" u="sng" dirty="0"/>
          </a:p>
          <a:p>
            <a:pPr marL="214266" indent="-214266">
              <a:lnSpc>
                <a:spcPts val="1275"/>
              </a:lnSpc>
              <a:buFont typeface="Calibri" panose="020F0502020204030204" pitchFamily="34" charset="0"/>
              <a:buChar char="●"/>
              <a:defRPr/>
            </a:pPr>
            <a:r>
              <a:rPr lang="ru-RU" sz="1400" dirty="0"/>
              <a:t>Расписание вступительных испытаний </a:t>
            </a:r>
            <a:r>
              <a:rPr lang="ru-RU" sz="1400" u="sng" dirty="0">
                <a:hlinkClick r:id="rId6"/>
              </a:rPr>
              <a:t>https://pk.chsu.ru/o-postuplenii/vstupitelnye-ispytaniya/vstupitelnye-ispytaniya-chgu/index.php</a:t>
            </a:r>
            <a:r>
              <a:rPr lang="ru-RU" sz="1400" dirty="0"/>
              <a:t>  ( с 1 июля 2024 г.)</a:t>
            </a:r>
          </a:p>
          <a:p>
            <a:pPr>
              <a:lnSpc>
                <a:spcPts val="1275"/>
              </a:lnSpc>
              <a:defRPr/>
            </a:pP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727373"/>
            <a:ext cx="5400600" cy="29883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anchor="ctr"/>
          <a:lstStyle/>
          <a:p>
            <a:pPr>
              <a:lnSpc>
                <a:spcPts val="1275"/>
              </a:lnSpc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Перед  экзаменами  обязательно ознакомьтесь </a:t>
            </a:r>
          </a:p>
        </p:txBody>
      </p:sp>
    </p:spTree>
    <p:extLst>
      <p:ext uri="{BB962C8B-B14F-4D97-AF65-F5344CB8AC3E}">
        <p14:creationId xmlns:p14="http://schemas.microsoft.com/office/powerpoint/2010/main" val="205256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267494"/>
            <a:ext cx="5777865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400" b="1" dirty="0">
                <a:latin typeface="Moderustic ExtraBold" pitchFamily="2" charset="0"/>
              </a:rPr>
              <a:t>Зачисление</a:t>
            </a:r>
            <a:endParaRPr lang="ru-RU" altLang="ru-RU" sz="2400" dirty="0">
              <a:latin typeface="Moderustic ExtraBold" pitchFamily="2" charset="0"/>
            </a:endParaRPr>
          </a:p>
        </p:txBody>
      </p: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12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1" name="7 Rectángulo redondeado"/>
          <p:cNvSpPr/>
          <p:nvPr/>
        </p:nvSpPr>
        <p:spPr>
          <a:xfrm>
            <a:off x="323528" y="771550"/>
            <a:ext cx="5976664" cy="720080"/>
          </a:xfrm>
          <a:prstGeom prst="roundRect">
            <a:avLst>
              <a:gd name="adj" fmla="val 214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73" tIns="17138" rIns="34276" bIns="17138" anchor="ctr"/>
          <a:lstStyle/>
          <a:p>
            <a:pPr>
              <a:defRPr/>
            </a:pPr>
            <a:r>
              <a:rPr lang="ru-RU" b="1" dirty="0"/>
              <a:t>27 июля   2025  г. – опубликование рейтинговых списков  - по  индивидуальным номерам !!!</a:t>
            </a:r>
          </a:p>
        </p:txBody>
      </p:sp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460773" y="1533666"/>
            <a:ext cx="8431707" cy="17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1" tIns="17140" rIns="34281" bIns="1714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C00000"/>
                </a:solidFill>
              </a:rPr>
              <a:t>Вы можете увидеть себя в списках подавших документы и в рейтинговых списках:</a:t>
            </a:r>
          </a:p>
          <a:p>
            <a:r>
              <a:rPr lang="ru-RU" altLang="ru-RU" sz="1400" b="1" dirty="0">
                <a:solidFill>
                  <a:srgbClr val="C00000"/>
                </a:solidFill>
              </a:rPr>
              <a:t>1. на сайте приемной комиссии</a:t>
            </a:r>
            <a:r>
              <a:rPr lang="ru-RU" altLang="ru-RU" sz="1400" b="1" u="sng" dirty="0">
                <a:solidFill>
                  <a:srgbClr val="C00000"/>
                </a:solidFill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</a:rPr>
              <a:t>ЧГУ:  </a:t>
            </a:r>
            <a:r>
              <a:rPr lang="ru-RU" altLang="ru-RU" sz="1400" u="sng" dirty="0">
                <a:hlinkClick r:id="rId3"/>
              </a:rPr>
              <a:t>pk.chsu.ru/</a:t>
            </a:r>
            <a:r>
              <a:rPr lang="ru-RU" altLang="ru-RU" sz="1400" u="sng" dirty="0"/>
              <a:t> </a:t>
            </a:r>
            <a:r>
              <a:rPr lang="ru-RU" altLang="ru-RU" sz="1400" dirty="0"/>
              <a:t>Рейтинговые списки обновляются 5 раз в день</a:t>
            </a:r>
          </a:p>
          <a:p>
            <a:r>
              <a:rPr lang="ru-RU" altLang="ru-RU" sz="1400" b="1" dirty="0">
                <a:solidFill>
                  <a:srgbClr val="C00000"/>
                </a:solidFill>
              </a:rPr>
              <a:t>2. В личном кабинете абитуриента  </a:t>
            </a:r>
            <a:r>
              <a:rPr lang="ru-RU" altLang="ru-RU" sz="1400" u="sng" dirty="0">
                <a:hlinkClick r:id="rId4"/>
              </a:rPr>
              <a:t>/</a:t>
            </a:r>
            <a:r>
              <a:rPr lang="en-US" altLang="ru-RU" sz="1400" u="sng" dirty="0">
                <a:hlinkClick r:id="rId4"/>
              </a:rPr>
              <a:t>l</a:t>
            </a:r>
            <a:r>
              <a:rPr lang="ru-RU" altLang="ru-RU" sz="1400" u="sng" dirty="0">
                <a:hlinkClick r:id="rId4"/>
              </a:rPr>
              <a:t>k.chsu.ru/</a:t>
            </a:r>
            <a:r>
              <a:rPr lang="ru-RU" altLang="ru-RU" sz="1400" dirty="0"/>
              <a:t>  (вход в личный кабинет под вашим логином и паролем) </a:t>
            </a:r>
          </a:p>
          <a:p>
            <a:r>
              <a:rPr lang="ru-RU" altLang="ru-RU" sz="1400" b="1" dirty="0">
                <a:solidFill>
                  <a:srgbClr val="C00000"/>
                </a:solidFill>
              </a:rPr>
              <a:t>3. В личном кабинете на сайте  суперсервиса «Поступление в вуз онлайн».</a:t>
            </a:r>
            <a:r>
              <a:rPr lang="ru-RU" altLang="ru-RU" sz="1400" dirty="0"/>
              <a:t> (вход в личный кабинет под вашим логином и паролем) </a:t>
            </a:r>
          </a:p>
          <a:p>
            <a:endParaRPr lang="en-US" altLang="ru-RU" sz="1400" b="1" dirty="0">
              <a:solidFill>
                <a:srgbClr val="C00000"/>
              </a:solidFill>
            </a:endParaRPr>
          </a:p>
          <a:p>
            <a:endParaRPr lang="ru-RU" alt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0773" y="3795886"/>
            <a:ext cx="1953815" cy="29883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anchor="ctr"/>
          <a:lstStyle/>
          <a:p>
            <a:pPr marL="398773" indent="-257119">
              <a:defRPr/>
            </a:pPr>
            <a:r>
              <a:rPr lang="ru-RU" sz="1500" b="1" u="sng" dirty="0"/>
              <a:t>Вам необходимо: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67544" y="4155926"/>
            <a:ext cx="6946106" cy="4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81" tIns="17140" rIns="34281" bIns="1714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●"/>
            </a:pPr>
            <a:r>
              <a:rPr lang="ru-RU" altLang="ru-RU" sz="1400" dirty="0"/>
              <a:t> подойти в приемную комиссию  подписать документы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ru-RU" altLang="ru-RU" sz="1400" dirty="0"/>
              <a:t> сделать отметку на </a:t>
            </a:r>
            <a:r>
              <a:rPr lang="ru-RU" altLang="ru-RU" sz="1400" dirty="0" err="1"/>
              <a:t>суперсервисе</a:t>
            </a:r>
            <a:r>
              <a:rPr lang="ru-RU" altLang="ru-RU" sz="1400" dirty="0"/>
              <a:t>.</a:t>
            </a: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3486"/>
            <a:ext cx="1428750" cy="139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7 Rectángulo redondeado"/>
          <p:cNvSpPr/>
          <p:nvPr/>
        </p:nvSpPr>
        <p:spPr>
          <a:xfrm>
            <a:off x="460772" y="2931790"/>
            <a:ext cx="6631507" cy="720080"/>
          </a:xfrm>
          <a:prstGeom prst="roundRect">
            <a:avLst>
              <a:gd name="adj" fmla="val 2142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73" tIns="17138" rIns="34276" bIns="17138"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Зачисление производится по согласию о зачислении в вуз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 или  соответствующей отметки в </a:t>
            </a:r>
            <a:r>
              <a:rPr lang="ru-RU" sz="1400" b="1" dirty="0" err="1">
                <a:solidFill>
                  <a:schemeClr val="tx1"/>
                </a:solidFill>
              </a:rPr>
              <a:t>суперсервисе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Далее -  по приоритету направлений подготовки указанным в заявлении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195486"/>
            <a:ext cx="8118007" cy="650168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000" b="1" dirty="0">
                <a:latin typeface="Moderustic ExtraBold" pitchFamily="2" charset="0"/>
                <a:cs typeface="Times New Roman" panose="02020603050405020304" pitchFamily="18" charset="0"/>
              </a:rPr>
              <a:t>Количество мест на обучение в рамках целевой квоты в 2025 г.</a:t>
            </a:r>
            <a:br>
              <a:rPr lang="ru-RU" altLang="ru-RU" sz="2000" b="1" dirty="0">
                <a:latin typeface="Moderustic ExtraBold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Moderustic ExtraBold" pitchFamily="2" charset="0"/>
                <a:cs typeface="Times New Roman" panose="02020603050405020304" pitchFamily="18" charset="0"/>
              </a:rPr>
              <a:t>Инженерные направления подготовки</a:t>
            </a:r>
            <a:endParaRPr lang="ru-RU" altLang="ru-RU" sz="2000" dirty="0">
              <a:latin typeface="Moderustic ExtraBold" pitchFamily="2" charset="0"/>
            </a:endParaRPr>
          </a:p>
        </p:txBody>
      </p: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13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Group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49651"/>
              </p:ext>
            </p:extLst>
          </p:nvPr>
        </p:nvGraphicFramePr>
        <p:xfrm>
          <a:off x="395536" y="915566"/>
          <a:ext cx="8280920" cy="4002326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635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подготовки</a:t>
                      </a:r>
                    </a:p>
                  </a:txBody>
                  <a:tcPr marL="99713" marR="99713" marT="40498" marB="4049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мест в 2025 г.</a:t>
                      </a:r>
                    </a:p>
                  </a:txBody>
                  <a:tcPr marL="99713" marR="99713" marT="40498" marB="4049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 - целевая квота</a:t>
                      </a:r>
                      <a:endParaRPr kumimoji="0" lang="ru-RU" alt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713" marR="99713" marT="40505" marB="40505"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13" marR="99713" marT="40505" marB="40505"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</a:t>
                      </a:r>
                    </a:p>
                  </a:txBody>
                  <a:tcPr marL="99713" marR="99713" marT="40505" marB="40505" anchor="ctr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 Строительство (ПГС)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72"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 Строительство  (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наноструктурирующие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компоненты)</a:t>
                      </a:r>
                      <a:endParaRPr lang="ru-RU" sz="3600" dirty="0"/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15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13.03.01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Теплоэнергетика и теплотехника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очно + 2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заочно</a:t>
                      </a:r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 Электроэнергетика и электротехника 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ЭиА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 Электроэнергетика и электротехника (СУДТО)</a:t>
                      </a:r>
                    </a:p>
                  </a:txBody>
                  <a:tcPr marL="10386" marR="10386" marT="844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0386" marR="10386" marT="844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386" marR="10386" marT="844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15.03.02 Технологические машины и оборудование (Металлургические машины и оборудование)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заочно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15.03.02 Технологические машины и оборудование (Машины и технологии высокоэффективных процессов обработки новых марок стали) - ПИШ</a:t>
                      </a:r>
                      <a:endParaRPr lang="ru-RU" sz="3600" dirty="0"/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4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18.03.01 Химическая технология - ПИШ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18.03.02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Энерго- и ресурсосберегающие процессы в химической технологии, нефтехимии и биотехнологии (Машины и аппараты химических производств) - ПИШ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20.03.02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безопасность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22.03.02 Металлургия 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(МЧМ)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22.03.02 Металлургия (ОМД)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заочно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3030">
                        <a:lumMod val="25000"/>
                        <a:lumOff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22.03.02 Металлургия (Инновационные технологии производства новых марок стали) - ПИШ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86" marR="10386" marT="843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15.03.04 Автоматизация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технологических процессов и производств (Автоматизация производства новых материалов) - ПИШ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7" marR="4327" marT="351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очно</a:t>
                      </a:r>
                    </a:p>
                  </a:txBody>
                  <a:tcPr marL="4327" marR="4327" marT="351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327" marR="4327" marT="351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7" marR="4327" marT="351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3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267494"/>
            <a:ext cx="5777865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400" b="1" dirty="0">
                <a:latin typeface="Moderustic ExtraBold" pitchFamily="2" charset="0"/>
              </a:rPr>
              <a:t>Зачисление</a:t>
            </a:r>
            <a:endParaRPr lang="ru-RU" altLang="ru-RU" sz="2400" dirty="0">
              <a:latin typeface="Moderustic ExtraBold" pitchFamily="2" charset="0"/>
            </a:endParaRPr>
          </a:p>
        </p:txBody>
      </p: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14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50634"/>
              </p:ext>
            </p:extLst>
          </p:nvPr>
        </p:nvGraphicFramePr>
        <p:xfrm>
          <a:off x="331471" y="768846"/>
          <a:ext cx="7984945" cy="3099048"/>
        </p:xfrm>
        <a:graphic>
          <a:graphicData uri="http://schemas.openxmlformats.org/drawingml/2006/table">
            <a:tbl>
              <a:tblPr/>
              <a:tblGrid>
                <a:gridCol w="798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98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августа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приема согласия на зачисление от лиц, имеющих право на приоритетное зачисление. </a:t>
                      </a: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августа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приказы о зачислении лиц из числа поступающих без вступительных испытаний, поступающих на места в пределах квот (приоритетное зачисление)</a:t>
                      </a: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августа (в 12.00 ч.)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завершение приема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согласия на зачисление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лиц, желающих быть зачисленными на основные конкурсные места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75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августа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приказ о  зачислении на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бюджетные места</a:t>
                      </a: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97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7 августа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 приказы о зачислении на коммерческую форму обучения по мере формирования групп</a:t>
                      </a: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08">
                <a:tc>
                  <a:txBody>
                    <a:bodyPr/>
                    <a:lstStyle/>
                    <a:p>
                      <a:pPr marL="87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altLang="ru-RU" sz="15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Зачисление при наличии согласия на зачисление</a:t>
                      </a:r>
                    </a:p>
                    <a:p>
                      <a:pPr marL="87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altLang="ru-RU" sz="15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приоритетам,</a:t>
                      </a:r>
                      <a:r>
                        <a:rPr lang="ru-RU" altLang="ru-RU" sz="15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указанным в заявлении абитуриента</a:t>
                      </a:r>
                      <a:endParaRPr kumimoji="0" lang="ru-RU" alt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97" marR="84397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318774" y="3939902"/>
            <a:ext cx="3997642" cy="9810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anchor="ctr"/>
          <a:lstStyle/>
          <a:p>
            <a:pPr marL="398773" indent="-257119">
              <a:defRPr/>
            </a:pP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зачислении: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 аттестата/диплома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фотографии 3*4 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справка по форме 086у</a:t>
            </a:r>
          </a:p>
        </p:txBody>
      </p:sp>
    </p:spTree>
    <p:extLst>
      <p:ext uri="{BB962C8B-B14F-4D97-AF65-F5344CB8AC3E}">
        <p14:creationId xmlns:p14="http://schemas.microsoft.com/office/powerpoint/2010/main" val="182380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15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83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16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61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17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6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2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4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3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30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6E9943-8B84-E9E2-4953-21CB38CB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876078"/>
            <a:ext cx="4558141" cy="4032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4240C-5D57-439F-43AD-E0D1DA2D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5" y="2092655"/>
            <a:ext cx="4063987" cy="21602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69F216-D788-A23A-2A0F-7F8905398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216212"/>
            <a:ext cx="1790700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2CE707-43F1-E6F1-054C-A94F40AB9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15" y="2571750"/>
            <a:ext cx="336639" cy="326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1B959A-92A1-7E53-C2A3-8197C3FD7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86" y="890605"/>
            <a:ext cx="4063987" cy="1249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6D385C-51AA-B478-5AE8-D6FA1284C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15" y="3187123"/>
            <a:ext cx="336639" cy="326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1038FF-5E7B-5DCD-551D-8977B3F52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40" y="3946891"/>
            <a:ext cx="336639" cy="3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511" y="2656571"/>
            <a:ext cx="6828980" cy="70726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713422">
              <a:defRPr/>
            </a:pPr>
            <a:r>
              <a:rPr lang="ru-RU" sz="4300" dirty="0">
                <a:solidFill>
                  <a:schemeClr val="tx1"/>
                </a:solidFill>
                <a:latin typeface="Moderustic ExtraBold" pitchFamily="2" charset="0"/>
              </a:rPr>
              <a:t>Инструкция </a:t>
            </a:r>
            <a:br>
              <a:rPr lang="ru-RU" sz="4300" dirty="0">
                <a:solidFill>
                  <a:schemeClr val="tx1"/>
                </a:solidFill>
                <a:latin typeface="Moderustic ExtraBold" pitchFamily="2" charset="0"/>
              </a:rPr>
            </a:br>
            <a:r>
              <a:rPr lang="ru-RU" sz="4300" dirty="0">
                <a:solidFill>
                  <a:schemeClr val="tx1"/>
                </a:solidFill>
                <a:latin typeface="Moderustic ExtraBold" pitchFamily="2" charset="0"/>
              </a:rPr>
              <a:t>к действию</a:t>
            </a:r>
            <a:br>
              <a:rPr lang="ru-RU" sz="4300" dirty="0">
                <a:solidFill>
                  <a:schemeClr val="tx1"/>
                </a:solidFill>
                <a:latin typeface="Moderustic ExtraBold" pitchFamily="2" charset="0"/>
              </a:rPr>
            </a:br>
            <a:r>
              <a:rPr lang="ru-RU" sz="4300" dirty="0">
                <a:solidFill>
                  <a:schemeClr val="tx1"/>
                </a:solidFill>
                <a:latin typeface="Moderustic ExtraBold" pitchFamily="2" charset="0"/>
              </a:rPr>
              <a:t>как поступить в ЧГУ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370" y="303505"/>
            <a:ext cx="1463259" cy="1476157"/>
          </a:xfrm>
          <a:prstGeom prst="ellipse">
            <a:avLst/>
          </a:prstGeom>
        </p:spPr>
      </p:pic>
      <p:sp>
        <p:nvSpPr>
          <p:cNvPr id="46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5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6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405688"/>
            <a:ext cx="8190015" cy="214151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ts val="1350"/>
              </a:lnSpc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Moderustic ExtraBold" pitchFamily="2" charset="0"/>
                <a:cs typeface="Arial" panose="020B0604020202020204" pitchFamily="34" charset="0"/>
              </a:rPr>
              <a:t>Основные даты приёмной кампании </a:t>
            </a:r>
            <a:r>
              <a:rPr lang="ru-RU" altLang="ru-RU" sz="2800" b="1" dirty="0">
                <a:solidFill>
                  <a:srgbClr val="C00000"/>
                </a:solidFill>
                <a:latin typeface="Moderustic ExtraBold" pitchFamily="2" charset="0"/>
                <a:cs typeface="Arial" panose="020B0604020202020204" pitchFamily="34" charset="0"/>
              </a:rPr>
              <a:t>2025</a:t>
            </a:r>
            <a:r>
              <a:rPr lang="ru-RU" altLang="ru-RU" sz="2400" b="1" dirty="0">
                <a:solidFill>
                  <a:srgbClr val="C00000"/>
                </a:solidFill>
                <a:latin typeface="Moderustic ExtraBold" pitchFamily="2" charset="0"/>
                <a:cs typeface="Arial" panose="020B0604020202020204" pitchFamily="34" charset="0"/>
              </a:rPr>
              <a:t> г.</a:t>
            </a:r>
            <a:endParaRPr lang="ru-RU" sz="2400" b="1" dirty="0">
              <a:solidFill>
                <a:srgbClr val="FF0000"/>
              </a:solidFill>
              <a:latin typeface="Moderustic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74206"/>
              </p:ext>
            </p:extLst>
          </p:nvPr>
        </p:nvGraphicFramePr>
        <p:xfrm>
          <a:off x="285751" y="771550"/>
          <a:ext cx="8394303" cy="2390654"/>
        </p:xfrm>
        <a:graphic>
          <a:graphicData uri="http://schemas.openxmlformats.org/drawingml/2006/table">
            <a:tbl>
              <a:tblPr/>
              <a:tblGrid>
                <a:gridCol w="839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38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начало приема документов на все направления подготовки</a:t>
                      </a:r>
                    </a:p>
                  </a:txBody>
                  <a:tcPr marL="84397" marR="84397" marT="34281" marB="342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38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июля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 завершается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документов на направления, где есть творческие и профессиональные испытания и у поступающих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вступительным испытаниям ЧГУ</a:t>
                      </a:r>
                    </a:p>
                  </a:txBody>
                  <a:tcPr marL="84397" marR="84397" marT="34281" marB="342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38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 завершается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документов на очную и заочную форму обучения 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бюджет! 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по ЕГЭ</a:t>
                      </a:r>
                    </a:p>
                  </a:txBody>
                  <a:tcPr marL="84397" marR="84397" marT="34281" marB="342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2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 завершаются вступительные испытания 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97" marR="84397" marT="34281" marB="342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2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июля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публикация  конкурсных рейтинговых списков всех поступающих</a:t>
                      </a:r>
                    </a:p>
                  </a:txBody>
                  <a:tcPr marL="84397" marR="84397" marT="34281" marB="342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Скругленный прямоугольник 47"/>
          <p:cNvSpPr/>
          <p:nvPr/>
        </p:nvSpPr>
        <p:spPr>
          <a:xfrm>
            <a:off x="3438246" y="3219822"/>
            <a:ext cx="5220072" cy="13108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anchor="ctr"/>
          <a:lstStyle/>
          <a:p>
            <a:pPr marL="398773" indent="-257119">
              <a:defRPr/>
            </a:pP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подаче заявления необходимы: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 /</a:t>
            </a:r>
            <a:r>
              <a:rPr lang="ru-RU"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диплом+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ксерокопия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+ ксерокопия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</a:p>
          <a:p>
            <a:pPr marL="398773" indent="-257119">
              <a:buFont typeface="Arial" charset="0"/>
              <a:buChar char="•"/>
              <a:defRPr/>
            </a:pP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удостоверяющие особые права</a:t>
            </a:r>
          </a:p>
        </p:txBody>
      </p:sp>
      <p:grpSp>
        <p:nvGrpSpPr>
          <p:cNvPr id="49" name="Google Shape;13049;p145"/>
          <p:cNvGrpSpPr/>
          <p:nvPr/>
        </p:nvGrpSpPr>
        <p:grpSpPr>
          <a:xfrm>
            <a:off x="1475656" y="3415759"/>
            <a:ext cx="916554" cy="918938"/>
            <a:chOff x="6679825" y="2693700"/>
            <a:chExt cx="257875" cy="258575"/>
          </a:xfrm>
          <a:solidFill>
            <a:schemeClr val="bg1"/>
          </a:solidFill>
        </p:grpSpPr>
        <p:sp>
          <p:nvSpPr>
            <p:cNvPr id="50" name="Google Shape;13050;p145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62" tIns="182862" rIns="182862" bIns="182862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51" name="Google Shape;13051;p145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62" tIns="182862" rIns="182862" bIns="182862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52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6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23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BACAB4-AB4B-4CED-ADA8-3B2575BDBF42}"/>
              </a:ext>
            </a:extLst>
          </p:cNvPr>
          <p:cNvSpPr/>
          <p:nvPr/>
        </p:nvSpPr>
        <p:spPr>
          <a:xfrm>
            <a:off x="270417" y="339502"/>
            <a:ext cx="5777865" cy="403947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ru-RU" altLang="ru-RU" sz="2400" b="1" dirty="0">
                <a:latin typeface="Moderustic ExtraBold" pitchFamily="2" charset="0"/>
              </a:rPr>
              <a:t>Подготовка к подаче документов</a:t>
            </a:r>
            <a:endParaRPr lang="ru-RU" altLang="ru-RU" sz="2400" dirty="0">
              <a:latin typeface="Moderustic ExtraBold" pitchFamily="2" charset="0"/>
            </a:endParaRPr>
          </a:p>
        </p:txBody>
      </p:sp>
      <p:grpSp>
        <p:nvGrpSpPr>
          <p:cNvPr id="53" name="Группа 75"/>
          <p:cNvGrpSpPr>
            <a:grpSpLocks/>
          </p:cNvGrpSpPr>
          <p:nvPr/>
        </p:nvGrpSpPr>
        <p:grpSpPr bwMode="auto">
          <a:xfrm>
            <a:off x="747713" y="1614535"/>
            <a:ext cx="407194" cy="407173"/>
            <a:chOff x="6789469" y="5045705"/>
            <a:chExt cx="542746" cy="542746"/>
          </a:xfrm>
        </p:grpSpPr>
        <p:grpSp>
          <p:nvGrpSpPr>
            <p:cNvPr id="54" name="Группа 76"/>
            <p:cNvGrpSpPr>
              <a:grpSpLocks/>
            </p:cNvGrpSpPr>
            <p:nvPr/>
          </p:nvGrpSpPr>
          <p:grpSpPr bwMode="auto"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56" name="Google Shape;118;p3"/>
              <p:cNvSpPr>
                <a:spLocks noChangeArrowheads="1"/>
              </p:cNvSpPr>
              <p:nvPr/>
            </p:nvSpPr>
            <p:spPr bwMode="auto"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57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59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" name="Google Shape;70;p2"/>
              <p:cNvSpPr>
                <a:spLocks noChangeArrowheads="1"/>
              </p:cNvSpPr>
              <p:nvPr/>
            </p:nvSpPr>
            <p:spPr bwMode="auto"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" name="Прямоугольник 77"/>
            <p:cNvSpPr>
              <a:spLocks noChangeArrowheads="1"/>
            </p:cNvSpPr>
            <p:nvPr/>
          </p:nvSpPr>
          <p:spPr bwMode="auto">
            <a:xfrm>
              <a:off x="6853764" y="5193505"/>
              <a:ext cx="417072" cy="362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350"/>
                </a:lnSpc>
              </a:pPr>
              <a:r>
                <a:rPr lang="ru-RU" altLang="ru-RU">
                  <a:solidFill>
                    <a:schemeClr val="bg1"/>
                  </a:solidFill>
                </a:rPr>
                <a:t>2</a:t>
              </a:r>
              <a:endParaRPr lang="ru-RU" alt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Группа 86"/>
          <p:cNvGrpSpPr/>
          <p:nvPr/>
        </p:nvGrpSpPr>
        <p:grpSpPr>
          <a:xfrm>
            <a:off x="382502" y="1087014"/>
            <a:ext cx="407060" cy="407039"/>
            <a:chOff x="6789469" y="5045705"/>
            <a:chExt cx="542746" cy="542746"/>
          </a:xfrm>
          <a:solidFill>
            <a:schemeClr val="accent4">
              <a:lumMod val="50000"/>
            </a:schemeClr>
          </a:solidFill>
        </p:grpSpPr>
        <p:grpSp>
          <p:nvGrpSpPr>
            <p:cNvPr id="62" name="Группа 87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64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67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6861176" y="5193504"/>
              <a:ext cx="402248" cy="3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350"/>
                </a:lnSpc>
                <a:defRPr/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94"/>
          <p:cNvGrpSpPr/>
          <p:nvPr/>
        </p:nvGrpSpPr>
        <p:grpSpPr>
          <a:xfrm>
            <a:off x="992316" y="915566"/>
            <a:ext cx="4117567" cy="617383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1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  <a:cs typeface="Calibri"/>
                </a:rPr>
                <a:t> ● </a:t>
              </a:r>
              <a:r>
                <a:rPr lang="ru-RU" sz="1100" b="1" dirty="0">
                  <a:solidFill>
                    <a:schemeClr val="tx1"/>
                  </a:solidFill>
                </a:rPr>
                <a:t>Изучаем  официальный сайт вуза</a:t>
              </a:r>
              <a:endParaRPr lang="ru-RU" sz="11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  <a:cs typeface="Calibri"/>
                </a:rPr>
                <a:t> ● </a:t>
              </a:r>
              <a:r>
                <a:rPr lang="ru-RU" sz="1100" dirty="0">
                  <a:solidFill>
                    <a:schemeClr val="tx1"/>
                  </a:solidFill>
                </a:rPr>
                <a:t>Наличие лицензии</a:t>
              </a:r>
            </a:p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  <a:cs typeface="Calibri"/>
                </a:rPr>
                <a:t> ● </a:t>
              </a:r>
              <a:r>
                <a:rPr lang="ru-RU" sz="1100" dirty="0">
                  <a:solidFill>
                    <a:schemeClr val="tx1"/>
                  </a:solidFill>
                </a:rPr>
                <a:t>Наличие аккредитации по направлениям подготовки</a:t>
              </a:r>
            </a:p>
          </p:txBody>
        </p:sp>
      </p:grpSp>
      <p:grpSp>
        <p:nvGrpSpPr>
          <p:cNvPr id="72" name="Группа 97"/>
          <p:cNvGrpSpPr/>
          <p:nvPr/>
        </p:nvGrpSpPr>
        <p:grpSpPr>
          <a:xfrm>
            <a:off x="1514156" y="1644487"/>
            <a:ext cx="6802259" cy="325237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altLang="ru-RU" sz="1100" b="1" dirty="0">
                  <a:solidFill>
                    <a:srgbClr val="C00000"/>
                  </a:solidFill>
                </a:rPr>
                <a:t>Смотрим группы  вуза в социальных сетях и обращаемся к официальным источникам информации</a:t>
              </a:r>
              <a:endParaRPr lang="ru-RU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" name="Группа 100"/>
          <p:cNvGrpSpPr/>
          <p:nvPr/>
        </p:nvGrpSpPr>
        <p:grpSpPr>
          <a:xfrm>
            <a:off x="1195815" y="2101749"/>
            <a:ext cx="407060" cy="407039"/>
            <a:chOff x="6789469" y="5045705"/>
            <a:chExt cx="542746" cy="542746"/>
          </a:xfrm>
          <a:solidFill>
            <a:schemeClr val="accent4">
              <a:lumMod val="50000"/>
            </a:schemeClr>
          </a:solidFill>
        </p:grpSpPr>
        <p:grpSp>
          <p:nvGrpSpPr>
            <p:cNvPr id="76" name="Группа 101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78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81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6861176" y="5193504"/>
              <a:ext cx="402248" cy="3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350"/>
                </a:lnSpc>
                <a:defRPr/>
              </a:pPr>
              <a:r>
                <a:rPr lang="ru-RU" dirty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Группа 108"/>
          <p:cNvGrpSpPr/>
          <p:nvPr/>
        </p:nvGrpSpPr>
        <p:grpSpPr>
          <a:xfrm>
            <a:off x="1914223" y="2087427"/>
            <a:ext cx="6618217" cy="423721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5" name="Скругленный прямоугольник 4"/>
            <p:cNvSpPr/>
            <p:nvPr/>
          </p:nvSpPr>
          <p:spPr>
            <a:xfrm>
              <a:off x="725734" y="1218289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 </a:t>
              </a:r>
              <a:r>
                <a:rPr lang="ru-RU" sz="1100" b="1" dirty="0">
                  <a:solidFill>
                    <a:schemeClr val="tx1"/>
                  </a:solidFill>
                  <a:cs typeface="Calibri"/>
                </a:rPr>
                <a:t>● </a:t>
              </a:r>
              <a:r>
                <a:rPr lang="ru-RU" sz="1100" b="1" dirty="0">
                  <a:solidFill>
                    <a:schemeClr val="tx1"/>
                  </a:solidFill>
                </a:rPr>
                <a:t>Смотрим количество бюджетных и коммерческих мест на выбранные направления подготовки</a:t>
              </a:r>
            </a:p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 </a:t>
              </a:r>
              <a:r>
                <a:rPr lang="ru-RU" sz="1100" b="1" dirty="0">
                  <a:solidFill>
                    <a:schemeClr val="tx1"/>
                  </a:solidFill>
                  <a:cs typeface="Calibri"/>
                </a:rPr>
                <a:t>● </a:t>
              </a:r>
              <a:r>
                <a:rPr lang="ru-RU" sz="1100" b="1" dirty="0">
                  <a:solidFill>
                    <a:schemeClr val="tx1"/>
                  </a:solidFill>
                </a:rPr>
                <a:t>Узнаем стоимость обучения</a:t>
              </a:r>
            </a:p>
          </p:txBody>
        </p:sp>
      </p:grpSp>
      <p:grpSp>
        <p:nvGrpSpPr>
          <p:cNvPr id="86" name="Группа 111"/>
          <p:cNvGrpSpPr>
            <a:grpSpLocks/>
          </p:cNvGrpSpPr>
          <p:nvPr/>
        </p:nvGrpSpPr>
        <p:grpSpPr bwMode="auto">
          <a:xfrm>
            <a:off x="1628776" y="2647944"/>
            <a:ext cx="407194" cy="407173"/>
            <a:chOff x="6789469" y="5045705"/>
            <a:chExt cx="542746" cy="542746"/>
          </a:xfrm>
        </p:grpSpPr>
        <p:grpSp>
          <p:nvGrpSpPr>
            <p:cNvPr id="87" name="Группа 112"/>
            <p:cNvGrpSpPr>
              <a:grpSpLocks/>
            </p:cNvGrpSpPr>
            <p:nvPr/>
          </p:nvGrpSpPr>
          <p:grpSpPr bwMode="auto"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89" name="Google Shape;118;p3"/>
              <p:cNvSpPr>
                <a:spLocks noChangeArrowheads="1"/>
              </p:cNvSpPr>
              <p:nvPr/>
            </p:nvSpPr>
            <p:spPr bwMode="auto"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90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92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1" name="Google Shape;70;p2"/>
              <p:cNvSpPr>
                <a:spLocks noChangeArrowheads="1"/>
              </p:cNvSpPr>
              <p:nvPr/>
            </p:nvSpPr>
            <p:spPr bwMode="auto"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Прямоугольник 113"/>
            <p:cNvSpPr>
              <a:spLocks noChangeArrowheads="1"/>
            </p:cNvSpPr>
            <p:nvPr/>
          </p:nvSpPr>
          <p:spPr bwMode="auto">
            <a:xfrm>
              <a:off x="6853764" y="5193505"/>
              <a:ext cx="417072" cy="362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350"/>
                </a:lnSpc>
              </a:pPr>
              <a:r>
                <a:rPr lang="ru-RU" altLang="ru-RU">
                  <a:solidFill>
                    <a:schemeClr val="bg1"/>
                  </a:solidFill>
                </a:rPr>
                <a:t>4</a:t>
              </a:r>
              <a:endParaRPr lang="ru-RU" alt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Группа 119"/>
          <p:cNvGrpSpPr/>
          <p:nvPr/>
        </p:nvGrpSpPr>
        <p:grpSpPr>
          <a:xfrm>
            <a:off x="2042874" y="3156859"/>
            <a:ext cx="407060" cy="407039"/>
            <a:chOff x="6789469" y="5045705"/>
            <a:chExt cx="542746" cy="542746"/>
          </a:xfrm>
          <a:solidFill>
            <a:schemeClr val="accent4">
              <a:lumMod val="50000"/>
            </a:schemeClr>
          </a:solidFill>
        </p:grpSpPr>
        <p:grpSp>
          <p:nvGrpSpPr>
            <p:cNvPr id="95" name="Группа 120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97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100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6861176" y="5193504"/>
              <a:ext cx="402248" cy="3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350"/>
                </a:lnSpc>
                <a:defRPr/>
              </a:pPr>
              <a:r>
                <a:rPr lang="ru-RU" dirty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27"/>
          <p:cNvGrpSpPr/>
          <p:nvPr/>
        </p:nvGrpSpPr>
        <p:grpSpPr>
          <a:xfrm>
            <a:off x="2714354" y="3201700"/>
            <a:ext cx="4365523" cy="333498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4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 Узнаем о предоставлении общежития, мер социальной поддержки</a:t>
              </a:r>
            </a:p>
          </p:txBody>
        </p:sp>
      </p:grpSp>
      <p:grpSp>
        <p:nvGrpSpPr>
          <p:cNvPr id="105" name="Группа 130"/>
          <p:cNvGrpSpPr>
            <a:grpSpLocks/>
          </p:cNvGrpSpPr>
          <p:nvPr/>
        </p:nvGrpSpPr>
        <p:grpSpPr bwMode="auto">
          <a:xfrm>
            <a:off x="2494360" y="3645638"/>
            <a:ext cx="407194" cy="407173"/>
            <a:chOff x="6789469" y="5045705"/>
            <a:chExt cx="542746" cy="542746"/>
          </a:xfrm>
        </p:grpSpPr>
        <p:grpSp>
          <p:nvGrpSpPr>
            <p:cNvPr id="106" name="Группа 131"/>
            <p:cNvGrpSpPr>
              <a:grpSpLocks/>
            </p:cNvGrpSpPr>
            <p:nvPr/>
          </p:nvGrpSpPr>
          <p:grpSpPr bwMode="auto"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108" name="Google Shape;118;p3"/>
              <p:cNvSpPr>
                <a:spLocks noChangeArrowheads="1"/>
              </p:cNvSpPr>
              <p:nvPr/>
            </p:nvSpPr>
            <p:spPr bwMode="auto"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109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111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Google Shape;70;p2"/>
              <p:cNvSpPr>
                <a:spLocks noChangeArrowheads="1"/>
              </p:cNvSpPr>
              <p:nvPr/>
            </p:nvSpPr>
            <p:spPr bwMode="auto"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2862" tIns="91406" rIns="182862" bIns="9140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ts val="1400"/>
                </a:pPr>
                <a:endParaRPr lang="ru-RU" altLang="ru-RU" sz="140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" name="Прямоугольник 132"/>
            <p:cNvSpPr>
              <a:spLocks noChangeArrowheads="1"/>
            </p:cNvSpPr>
            <p:nvPr/>
          </p:nvSpPr>
          <p:spPr bwMode="auto">
            <a:xfrm>
              <a:off x="6853764" y="5193505"/>
              <a:ext cx="417072" cy="362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350"/>
                </a:lnSpc>
              </a:pPr>
              <a:r>
                <a:rPr lang="ru-RU" altLang="ru-RU">
                  <a:solidFill>
                    <a:schemeClr val="bg1"/>
                  </a:solidFill>
                </a:rPr>
                <a:t>6</a:t>
              </a:r>
              <a:endParaRPr lang="ru-RU" alt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Группа 138"/>
          <p:cNvGrpSpPr/>
          <p:nvPr/>
        </p:nvGrpSpPr>
        <p:grpSpPr>
          <a:xfrm>
            <a:off x="3216025" y="3671951"/>
            <a:ext cx="5748463" cy="313769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5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altLang="ru-RU" sz="1100" b="1" dirty="0">
                  <a:solidFill>
                    <a:schemeClr val="tx1"/>
                  </a:solidFill>
                </a:rPr>
                <a:t> </a:t>
              </a:r>
              <a:r>
                <a:rPr lang="ru-RU" altLang="ru-RU" sz="1100" b="1" dirty="0">
                  <a:solidFill>
                    <a:srgbClr val="C00000"/>
                  </a:solidFill>
                </a:rPr>
                <a:t>Обращаемся в приемную комиссию  вуза для консультации,  проверки информации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6" name="Группа 141"/>
          <p:cNvGrpSpPr/>
          <p:nvPr/>
        </p:nvGrpSpPr>
        <p:grpSpPr>
          <a:xfrm>
            <a:off x="2973512" y="4096370"/>
            <a:ext cx="407060" cy="407039"/>
            <a:chOff x="6789469" y="5045705"/>
            <a:chExt cx="542746" cy="542746"/>
          </a:xfrm>
          <a:solidFill>
            <a:schemeClr val="accent4">
              <a:lumMod val="50000"/>
            </a:schemeClr>
          </a:solidFill>
        </p:grpSpPr>
        <p:grpSp>
          <p:nvGrpSpPr>
            <p:cNvPr id="117" name="Группа 142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119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0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122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182862" tIns="182862" rIns="182862" bIns="182862" anchor="ctr"/>
                <a:lstStyle/>
                <a:p>
                  <a:pPr>
                    <a:buClr>
                      <a:srgbClr val="000000"/>
                    </a:buClr>
                    <a:buSzPts val="1400"/>
                    <a:defRPr/>
                  </a:pP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lIns="182862" tIns="91406" rIns="182862" bIns="91406" anchor="ctr"/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Прямоугольник 117"/>
            <p:cNvSpPr/>
            <p:nvPr/>
          </p:nvSpPr>
          <p:spPr>
            <a:xfrm>
              <a:off x="6861176" y="5193504"/>
              <a:ext cx="402248" cy="3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350"/>
                </a:lnSpc>
                <a:defRPr/>
              </a:pPr>
              <a:r>
                <a:rPr lang="ru-RU" dirty="0">
                  <a:solidFill>
                    <a:schemeClr val="bg1"/>
                  </a:solidFill>
                </a:rPr>
                <a:t>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Группа 149"/>
          <p:cNvGrpSpPr/>
          <p:nvPr/>
        </p:nvGrpSpPr>
        <p:grpSpPr>
          <a:xfrm>
            <a:off x="3679593" y="4129556"/>
            <a:ext cx="4852847" cy="334659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6" name="Скругленный прямоугольник 4"/>
            <p:cNvSpPr/>
            <p:nvPr/>
          </p:nvSpPr>
          <p:spPr>
            <a:xfrm>
              <a:off x="725734" y="1218290"/>
              <a:ext cx="3580233" cy="9390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 Соотносим желание учиться в другом городе с финансовыми возможностями семьи</a:t>
              </a:r>
            </a:p>
          </p:txBody>
        </p:sp>
      </p:grpSp>
      <p:grpSp>
        <p:nvGrpSpPr>
          <p:cNvPr id="127" name="Группа 152"/>
          <p:cNvGrpSpPr/>
          <p:nvPr/>
        </p:nvGrpSpPr>
        <p:grpSpPr>
          <a:xfrm>
            <a:off x="2321355" y="2628852"/>
            <a:ext cx="4185281" cy="455145"/>
            <a:chOff x="696520" y="1189076"/>
            <a:chExt cx="3946949" cy="99743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9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6" rIns="91446" spcCol="1270" anchor="ctr"/>
            <a:lstStyle/>
            <a:p>
              <a:pPr>
                <a:defRPr/>
              </a:pPr>
              <a:r>
                <a:rPr lang="ru-RU" sz="1100" b="1" dirty="0">
                  <a:solidFill>
                    <a:srgbClr val="C00000"/>
                  </a:solidFill>
                </a:rPr>
                <a:t> </a:t>
              </a:r>
              <a:r>
                <a:rPr lang="ru-RU" sz="1100" b="1" dirty="0">
                  <a:solidFill>
                    <a:srgbClr val="C00000"/>
                  </a:solidFill>
                  <a:cs typeface="Calibri"/>
                </a:rPr>
                <a:t>● </a:t>
              </a:r>
              <a:r>
                <a:rPr lang="ru-RU" sz="1100" b="1" dirty="0">
                  <a:solidFill>
                    <a:srgbClr val="C00000"/>
                  </a:solidFill>
                </a:rPr>
                <a:t>Смотрим проходные баллы по данным прошлых лет</a:t>
              </a:r>
            </a:p>
            <a:p>
              <a:pPr>
                <a:defRPr/>
              </a:pPr>
              <a:r>
                <a:rPr lang="ru-RU" sz="1100" b="1" dirty="0">
                  <a:solidFill>
                    <a:srgbClr val="C00000"/>
                  </a:solidFill>
                </a:rPr>
                <a:t> </a:t>
              </a:r>
              <a:r>
                <a:rPr lang="ru-RU" sz="1100" b="1" dirty="0">
                  <a:solidFill>
                    <a:srgbClr val="C00000"/>
                  </a:solidFill>
                  <a:cs typeface="Calibri"/>
                </a:rPr>
                <a:t>● </a:t>
              </a:r>
              <a:r>
                <a:rPr lang="ru-RU" sz="1100" b="1" dirty="0">
                  <a:solidFill>
                    <a:srgbClr val="C00000"/>
                  </a:solidFill>
                </a:rPr>
                <a:t>Соотносим их с количеством бюджетных мест</a:t>
              </a:r>
            </a:p>
          </p:txBody>
        </p:sp>
      </p:grpSp>
      <p:sp>
        <p:nvSpPr>
          <p:cNvPr id="130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7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7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8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1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256" y="0"/>
            <a:ext cx="91622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810411" y="4707824"/>
            <a:ext cx="264319" cy="300126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ru-RU" b="1" i="0">
                <a:solidFill>
                  <a:schemeClr val="tx1"/>
                </a:solidFill>
                <a:latin typeface="+mn-lt"/>
              </a:rPr>
              <a:pPr/>
              <a:t>9</a:t>
            </a:fld>
            <a:endParaRPr lang="ru-RU" sz="9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980</Words>
  <Application>Microsoft Macintosh PowerPoint</Application>
  <PresentationFormat>Экран (16:9)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Moderustic ExtraBold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 к действию как поступить в ЧГУ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Кострубин Александр Николаевич</dc:creator>
  <cp:lastModifiedBy>Курдюмов Георгий Евгеньевич</cp:lastModifiedBy>
  <cp:revision>90</cp:revision>
  <dcterms:created xsi:type="dcterms:W3CDTF">2025-02-18T07:04:10Z</dcterms:created>
  <dcterms:modified xsi:type="dcterms:W3CDTF">2025-05-29T04:59:50Z</dcterms:modified>
</cp:coreProperties>
</file>